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9" r:id="rId3"/>
    <p:sldId id="257" r:id="rId4"/>
    <p:sldId id="280" r:id="rId5"/>
    <p:sldId id="273" r:id="rId6"/>
    <p:sldId id="266" r:id="rId7"/>
    <p:sldId id="265" r:id="rId8"/>
    <p:sldId id="264" r:id="rId9"/>
    <p:sldId id="277" r:id="rId10"/>
    <p:sldId id="275" r:id="rId11"/>
    <p:sldId id="278" r:id="rId12"/>
    <p:sldId id="282" r:id="rId13"/>
    <p:sldId id="281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684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0BCC75-A76C-458F-8133-2A031F44B34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67DF528-8227-4C2B-BB06-6B2DE93F910C}">
      <dgm:prSet phldrT="[Text]" custT="1"/>
      <dgm:spPr/>
      <dgm:t>
        <a:bodyPr/>
        <a:lstStyle/>
        <a:p>
          <a:r>
            <a:rPr lang="en-US" sz="1200" dirty="0"/>
            <a:t>Manufacturer’s periodic safety update report (PSUR) (worldwide data) on a 6-monthly basis.</a:t>
          </a:r>
        </a:p>
      </dgm:t>
    </dgm:pt>
    <dgm:pt modelId="{A01C39B8-188C-4FDD-8D68-2FAC10DB297C}" type="parTrans" cxnId="{38C4B3D4-9EC0-4F36-A12B-C9F06B8AB79B}">
      <dgm:prSet/>
      <dgm:spPr/>
      <dgm:t>
        <a:bodyPr/>
        <a:lstStyle/>
        <a:p>
          <a:endParaRPr lang="en-US"/>
        </a:p>
      </dgm:t>
    </dgm:pt>
    <dgm:pt modelId="{999C0281-C004-4CEF-8BEF-CF2EC99E419B}" type="sibTrans" cxnId="{38C4B3D4-9EC0-4F36-A12B-C9F06B8AB79B}">
      <dgm:prSet/>
      <dgm:spPr/>
      <dgm:t>
        <a:bodyPr/>
        <a:lstStyle/>
        <a:p>
          <a:endParaRPr lang="en-US"/>
        </a:p>
      </dgm:t>
    </dgm:pt>
    <dgm:pt modelId="{04005D41-EB18-49A5-AA0D-86F5395D471E}">
      <dgm:prSet phldrT="[Text]" custT="1"/>
      <dgm:spPr/>
      <dgm:t>
        <a:bodyPr/>
        <a:lstStyle/>
        <a:p>
          <a:r>
            <a:rPr lang="en-US" sz="1200" dirty="0"/>
            <a:t>Manufacturer’s summary safety report (simplified PSUR) (worldwide data) every month containing:</a:t>
          </a:r>
        </a:p>
      </dgm:t>
    </dgm:pt>
    <dgm:pt modelId="{38B70EA8-FFC2-452C-A89D-1208F19E9D64}" type="parTrans" cxnId="{704546CA-FE9C-47C8-BEC6-7092717D8775}">
      <dgm:prSet/>
      <dgm:spPr/>
      <dgm:t>
        <a:bodyPr/>
        <a:lstStyle/>
        <a:p>
          <a:endParaRPr lang="en-US"/>
        </a:p>
      </dgm:t>
    </dgm:pt>
    <dgm:pt modelId="{CDD1B37F-EC9E-4F17-B515-97B081FEA1F6}" type="sibTrans" cxnId="{704546CA-FE9C-47C8-BEC6-7092717D8775}">
      <dgm:prSet/>
      <dgm:spPr/>
      <dgm:t>
        <a:bodyPr/>
        <a:lstStyle/>
        <a:p>
          <a:endParaRPr lang="en-US"/>
        </a:p>
      </dgm:t>
    </dgm:pt>
    <dgm:pt modelId="{ACA0713E-9BA3-4ED2-AC8E-F899460AF9E5}">
      <dgm:prSet phldrT="[Text]" custT="1"/>
      <dgm:spPr>
        <a:ln>
          <a:noFill/>
        </a:ln>
      </dgm:spPr>
      <dgm:t>
        <a:bodyPr/>
        <a:lstStyle/>
        <a:p>
          <a:r>
            <a:rPr lang="en-US" sz="1100" dirty="0"/>
            <a:t>A summary of Adverse event following Immunization (AEFIs) reported by NDoH to SAHPRA , on a two-weekly basis </a:t>
          </a:r>
        </a:p>
      </dgm:t>
    </dgm:pt>
    <dgm:pt modelId="{DED40F3C-8E81-4240-96EC-025F5862F35C}" type="parTrans" cxnId="{ED81CCBE-41B1-42F5-B494-EA3122EFB34E}">
      <dgm:prSet/>
      <dgm:spPr/>
      <dgm:t>
        <a:bodyPr/>
        <a:lstStyle/>
        <a:p>
          <a:endParaRPr lang="en-US"/>
        </a:p>
      </dgm:t>
    </dgm:pt>
    <dgm:pt modelId="{DF06B47F-6ADE-4EB9-A124-E901F3F1000B}" type="sibTrans" cxnId="{ED81CCBE-41B1-42F5-B494-EA3122EFB34E}">
      <dgm:prSet/>
      <dgm:spPr/>
      <dgm:t>
        <a:bodyPr/>
        <a:lstStyle/>
        <a:p>
          <a:endParaRPr lang="en-US"/>
        </a:p>
      </dgm:t>
    </dgm:pt>
    <dgm:pt modelId="{C4029A2E-8D2C-44DB-A672-DD653D13E2E6}">
      <dgm:prSet phldrT="[Text]" custT="1"/>
      <dgm:spPr/>
      <dgm:t>
        <a:bodyPr/>
        <a:lstStyle/>
        <a:p>
          <a:r>
            <a:rPr lang="en-US" sz="1000" dirty="0"/>
            <a:t>(1) estimated exposure; </a:t>
          </a:r>
        </a:p>
      </dgm:t>
    </dgm:pt>
    <dgm:pt modelId="{65AB9268-7409-4D05-89E1-921FB49E1399}" type="parTrans" cxnId="{AB22D0F7-BE55-41CD-9C82-28F0A5F32B2F}">
      <dgm:prSet/>
      <dgm:spPr/>
      <dgm:t>
        <a:bodyPr/>
        <a:lstStyle/>
        <a:p>
          <a:endParaRPr lang="en-US"/>
        </a:p>
      </dgm:t>
    </dgm:pt>
    <dgm:pt modelId="{0F56A9CF-5935-43BB-BFC5-25DE8897CA67}" type="sibTrans" cxnId="{AB22D0F7-BE55-41CD-9C82-28F0A5F32B2F}">
      <dgm:prSet/>
      <dgm:spPr/>
      <dgm:t>
        <a:bodyPr/>
        <a:lstStyle/>
        <a:p>
          <a:endParaRPr lang="en-US"/>
        </a:p>
      </dgm:t>
    </dgm:pt>
    <dgm:pt modelId="{9E7D0EC5-C302-46FE-BAFB-A5BF5E5A385A}">
      <dgm:prSet phldrT="[Text]" custT="1"/>
      <dgm:spPr/>
      <dgm:t>
        <a:bodyPr/>
        <a:lstStyle/>
        <a:p>
          <a:r>
            <a:rPr lang="en-US" sz="1000" dirty="0"/>
            <a:t>(2) cumulative and interval adverse Effects tabulations, from post-marketing experience and ongoing trials; </a:t>
          </a:r>
        </a:p>
      </dgm:t>
    </dgm:pt>
    <dgm:pt modelId="{FDB29E8C-C440-475D-80F7-E144BFC30356}" type="parTrans" cxnId="{ED1F99CC-A60D-464A-946C-32D75D89596A}">
      <dgm:prSet/>
      <dgm:spPr/>
      <dgm:t>
        <a:bodyPr/>
        <a:lstStyle/>
        <a:p>
          <a:endParaRPr lang="en-US"/>
        </a:p>
      </dgm:t>
    </dgm:pt>
    <dgm:pt modelId="{DCF9AC68-81C4-425D-8A3A-68973694E04D}" type="sibTrans" cxnId="{ED1F99CC-A60D-464A-946C-32D75D89596A}">
      <dgm:prSet/>
      <dgm:spPr/>
      <dgm:t>
        <a:bodyPr/>
        <a:lstStyle/>
        <a:p>
          <a:endParaRPr lang="en-US"/>
        </a:p>
      </dgm:t>
    </dgm:pt>
    <dgm:pt modelId="{6B1F59D7-3B1F-43E6-A339-66DC64C7CE7D}">
      <dgm:prSet phldrT="[Text]" custT="1"/>
      <dgm:spPr/>
      <dgm:t>
        <a:bodyPr/>
        <a:lstStyle/>
        <a:p>
          <a:r>
            <a:rPr lang="en-US" sz="1000" dirty="0"/>
            <a:t>(3) a summary of signals identified, validated, and closed; </a:t>
          </a:r>
        </a:p>
      </dgm:t>
    </dgm:pt>
    <dgm:pt modelId="{73C5959A-EC90-4B7B-A0EE-2200AA5F4E34}" type="parTrans" cxnId="{F04E6BCC-81A6-4E49-B7FD-31D90FDAE36F}">
      <dgm:prSet/>
      <dgm:spPr/>
      <dgm:t>
        <a:bodyPr/>
        <a:lstStyle/>
        <a:p>
          <a:endParaRPr lang="en-US"/>
        </a:p>
      </dgm:t>
    </dgm:pt>
    <dgm:pt modelId="{389E4EC6-7539-45B1-8B68-14BF3E75A9DC}" type="sibTrans" cxnId="{F04E6BCC-81A6-4E49-B7FD-31D90FDAE36F}">
      <dgm:prSet/>
      <dgm:spPr/>
      <dgm:t>
        <a:bodyPr/>
        <a:lstStyle/>
        <a:p>
          <a:endParaRPr lang="en-US"/>
        </a:p>
      </dgm:t>
    </dgm:pt>
    <dgm:pt modelId="{6B4A7BE4-DA70-419B-9657-D37049936189}">
      <dgm:prSet phldrT="[Text]" custT="1"/>
      <dgm:spPr/>
      <dgm:t>
        <a:bodyPr/>
        <a:lstStyle/>
        <a:p>
          <a:r>
            <a:rPr lang="en-US" sz="1000" dirty="0"/>
            <a:t>(4) changes to the company core data sheet; </a:t>
          </a:r>
        </a:p>
      </dgm:t>
    </dgm:pt>
    <dgm:pt modelId="{BD76EE10-5488-462A-B6AF-CD2859FA263E}" type="parTrans" cxnId="{EC60220C-0F72-4FD5-A176-A084D4F686D4}">
      <dgm:prSet/>
      <dgm:spPr/>
      <dgm:t>
        <a:bodyPr/>
        <a:lstStyle/>
        <a:p>
          <a:endParaRPr lang="en-US"/>
        </a:p>
      </dgm:t>
    </dgm:pt>
    <dgm:pt modelId="{89CA9710-385A-4D82-B695-E31A1A306637}" type="sibTrans" cxnId="{EC60220C-0F72-4FD5-A176-A084D4F686D4}">
      <dgm:prSet/>
      <dgm:spPr/>
      <dgm:t>
        <a:bodyPr/>
        <a:lstStyle/>
        <a:p>
          <a:endParaRPr lang="en-US"/>
        </a:p>
      </dgm:t>
    </dgm:pt>
    <dgm:pt modelId="{C2C59CD4-EE61-4285-84C8-8E453A1B8261}">
      <dgm:prSet phldrT="[Text]" custT="1"/>
      <dgm:spPr/>
      <dgm:t>
        <a:bodyPr/>
        <a:lstStyle/>
        <a:p>
          <a:r>
            <a:rPr lang="en-US" sz="1000" dirty="0"/>
            <a:t>(6) an interpretation discussing the risk-benefit balance of the vaccine.</a:t>
          </a:r>
        </a:p>
      </dgm:t>
    </dgm:pt>
    <dgm:pt modelId="{7DA2F158-B22A-4744-B6CC-E9B5ABEC0331}" type="parTrans" cxnId="{8DC6CEB8-3B27-42F2-929B-837AE88D066D}">
      <dgm:prSet/>
      <dgm:spPr/>
      <dgm:t>
        <a:bodyPr/>
        <a:lstStyle/>
        <a:p>
          <a:endParaRPr lang="en-US"/>
        </a:p>
      </dgm:t>
    </dgm:pt>
    <dgm:pt modelId="{6BA65D2F-21DF-4E35-BF8A-7DE14FA46CDE}" type="sibTrans" cxnId="{8DC6CEB8-3B27-42F2-929B-837AE88D066D}">
      <dgm:prSet/>
      <dgm:spPr/>
      <dgm:t>
        <a:bodyPr/>
        <a:lstStyle/>
        <a:p>
          <a:endParaRPr lang="en-US"/>
        </a:p>
      </dgm:t>
    </dgm:pt>
    <dgm:pt modelId="{0BFFFD24-3F22-44F7-A984-96EAF7A95E46}">
      <dgm:prSet phldrT="[Text]" custT="1"/>
      <dgm:spPr/>
      <dgm:t>
        <a:bodyPr/>
        <a:lstStyle/>
        <a:p>
          <a:r>
            <a:rPr lang="en-US" sz="1000" dirty="0"/>
            <a:t>(5) summary of requests from regulatory authorities;</a:t>
          </a:r>
        </a:p>
      </dgm:t>
    </dgm:pt>
    <dgm:pt modelId="{1B010466-072F-4984-9586-B61F7078933F}" type="parTrans" cxnId="{96B9D7DD-863D-41A2-9EE1-21FA0D37E3D8}">
      <dgm:prSet/>
      <dgm:spPr/>
      <dgm:t>
        <a:bodyPr/>
        <a:lstStyle/>
        <a:p>
          <a:endParaRPr lang="en-US"/>
        </a:p>
      </dgm:t>
    </dgm:pt>
    <dgm:pt modelId="{43EB75A5-8662-4700-82C6-04DF52CB3AC1}" type="sibTrans" cxnId="{96B9D7DD-863D-41A2-9EE1-21FA0D37E3D8}">
      <dgm:prSet/>
      <dgm:spPr/>
      <dgm:t>
        <a:bodyPr/>
        <a:lstStyle/>
        <a:p>
          <a:endParaRPr lang="en-US"/>
        </a:p>
      </dgm:t>
    </dgm:pt>
    <dgm:pt modelId="{A4991B29-F24D-46CE-8399-F50E550D831D}">
      <dgm:prSet phldrT="[Text]" custT="1"/>
      <dgm:spPr/>
      <dgm:t>
        <a:bodyPr/>
        <a:lstStyle/>
        <a:p>
          <a:r>
            <a:rPr lang="en-US" sz="1200" dirty="0"/>
            <a:t>Annual review of drug safety information after depletion of vaccine stocks to identify any other potential risks not captured previously.</a:t>
          </a:r>
        </a:p>
      </dgm:t>
    </dgm:pt>
    <dgm:pt modelId="{3F5CF9A0-5E8B-4A04-9E22-8A0838760368}" type="parTrans" cxnId="{37E4EAEC-010B-48F2-8711-F81537665773}">
      <dgm:prSet/>
      <dgm:spPr/>
      <dgm:t>
        <a:bodyPr/>
        <a:lstStyle/>
        <a:p>
          <a:endParaRPr lang="en-US"/>
        </a:p>
      </dgm:t>
    </dgm:pt>
    <dgm:pt modelId="{2D9AA2D4-632E-4BC3-B894-BB73B58DAC33}" type="sibTrans" cxnId="{37E4EAEC-010B-48F2-8711-F81537665773}">
      <dgm:prSet/>
      <dgm:spPr/>
      <dgm:t>
        <a:bodyPr/>
        <a:lstStyle/>
        <a:p>
          <a:endParaRPr lang="en-US"/>
        </a:p>
      </dgm:t>
    </dgm:pt>
    <dgm:pt modelId="{812577EE-1722-45ED-A365-67F037C5956B}">
      <dgm:prSet phldrT="[Text]" custT="1"/>
      <dgm:spPr/>
      <dgm:t>
        <a:bodyPr/>
        <a:lstStyle/>
        <a:p>
          <a:r>
            <a:rPr lang="en-US" sz="1200" dirty="0"/>
            <a:t>NDoH to report serious AEFIs within 24hrs and non-serious AEFIs within 7 days to SAHPRA</a:t>
          </a:r>
        </a:p>
      </dgm:t>
    </dgm:pt>
    <dgm:pt modelId="{23A27C4D-9F44-48DB-AAAC-E7490840F8C5}" type="parTrans" cxnId="{9FF4ACD4-884B-4617-A2C0-816E1C1C27CF}">
      <dgm:prSet/>
      <dgm:spPr/>
      <dgm:t>
        <a:bodyPr/>
        <a:lstStyle/>
        <a:p>
          <a:endParaRPr lang="en-US"/>
        </a:p>
      </dgm:t>
    </dgm:pt>
    <dgm:pt modelId="{3AFEDFAF-EE3C-471C-9B14-C411B39EF473}" type="sibTrans" cxnId="{9FF4ACD4-884B-4617-A2C0-816E1C1C27CF}">
      <dgm:prSet/>
      <dgm:spPr/>
      <dgm:t>
        <a:bodyPr/>
        <a:lstStyle/>
        <a:p>
          <a:endParaRPr lang="en-US"/>
        </a:p>
      </dgm:t>
    </dgm:pt>
    <dgm:pt modelId="{9396ED56-496C-4D5D-9B03-B55D3A0936D7}" type="pres">
      <dgm:prSet presAssocID="{E00BCC75-A76C-458F-8133-2A031F44B34C}" presName="linear" presStyleCnt="0">
        <dgm:presLayoutVars>
          <dgm:dir/>
          <dgm:animLvl val="lvl"/>
          <dgm:resizeHandles val="exact"/>
        </dgm:presLayoutVars>
      </dgm:prSet>
      <dgm:spPr/>
    </dgm:pt>
    <dgm:pt modelId="{09A7B773-66EE-467C-8794-12836D4363BA}" type="pres">
      <dgm:prSet presAssocID="{467DF528-8227-4C2B-BB06-6B2DE93F910C}" presName="parentLin" presStyleCnt="0"/>
      <dgm:spPr/>
    </dgm:pt>
    <dgm:pt modelId="{A6393A71-6C50-4173-984D-C672C47772D5}" type="pres">
      <dgm:prSet presAssocID="{467DF528-8227-4C2B-BB06-6B2DE93F910C}" presName="parentLeftMargin" presStyleLbl="node1" presStyleIdx="0" presStyleCnt="5"/>
      <dgm:spPr/>
    </dgm:pt>
    <dgm:pt modelId="{0AE726E9-B31C-48ED-9C8D-36EC83590F47}" type="pres">
      <dgm:prSet presAssocID="{467DF528-8227-4C2B-BB06-6B2DE93F910C}" presName="parentText" presStyleLbl="node1" presStyleIdx="0" presStyleCnt="5" custScaleY="150863" custLinFactNeighborX="-17157">
        <dgm:presLayoutVars>
          <dgm:chMax val="0"/>
          <dgm:bulletEnabled val="1"/>
        </dgm:presLayoutVars>
      </dgm:prSet>
      <dgm:spPr/>
    </dgm:pt>
    <dgm:pt modelId="{5EFCE417-9A45-4072-B01C-59C298A76945}" type="pres">
      <dgm:prSet presAssocID="{467DF528-8227-4C2B-BB06-6B2DE93F910C}" presName="negativeSpace" presStyleCnt="0"/>
      <dgm:spPr/>
    </dgm:pt>
    <dgm:pt modelId="{08706000-64F8-44C7-A873-154C38D81C04}" type="pres">
      <dgm:prSet presAssocID="{467DF528-8227-4C2B-BB06-6B2DE93F910C}" presName="childText" presStyleLbl="conFgAcc1" presStyleIdx="0" presStyleCnt="5">
        <dgm:presLayoutVars>
          <dgm:bulletEnabled val="1"/>
        </dgm:presLayoutVars>
      </dgm:prSet>
      <dgm:spPr/>
    </dgm:pt>
    <dgm:pt modelId="{AED9F2DF-49A4-45AC-AB01-59CFB30565C0}" type="pres">
      <dgm:prSet presAssocID="{999C0281-C004-4CEF-8BEF-CF2EC99E419B}" presName="spaceBetweenRectangles" presStyleCnt="0"/>
      <dgm:spPr/>
    </dgm:pt>
    <dgm:pt modelId="{FF5B2CEE-709A-45D3-91A5-78E98C326449}" type="pres">
      <dgm:prSet presAssocID="{04005D41-EB18-49A5-AA0D-86F5395D471E}" presName="parentLin" presStyleCnt="0"/>
      <dgm:spPr/>
    </dgm:pt>
    <dgm:pt modelId="{14372945-B2F3-49BA-9F4D-05D1405E9FAD}" type="pres">
      <dgm:prSet presAssocID="{04005D41-EB18-49A5-AA0D-86F5395D471E}" presName="parentLeftMargin" presStyleLbl="node1" presStyleIdx="0" presStyleCnt="5"/>
      <dgm:spPr/>
    </dgm:pt>
    <dgm:pt modelId="{96761470-DBF3-44B1-A65E-111FEBC0B029}" type="pres">
      <dgm:prSet presAssocID="{04005D41-EB18-49A5-AA0D-86F5395D471E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E96395B5-C079-4F18-A9F9-75F16B0BE4BD}" type="pres">
      <dgm:prSet presAssocID="{04005D41-EB18-49A5-AA0D-86F5395D471E}" presName="negativeSpace" presStyleCnt="0"/>
      <dgm:spPr/>
    </dgm:pt>
    <dgm:pt modelId="{892D43FD-7429-4518-BEC5-29E820742E4C}" type="pres">
      <dgm:prSet presAssocID="{04005D41-EB18-49A5-AA0D-86F5395D471E}" presName="childText" presStyleLbl="conFgAcc1" presStyleIdx="1" presStyleCnt="5">
        <dgm:presLayoutVars>
          <dgm:bulletEnabled val="1"/>
        </dgm:presLayoutVars>
      </dgm:prSet>
      <dgm:spPr/>
    </dgm:pt>
    <dgm:pt modelId="{B23A6E3A-0CFC-4084-AE30-D741375439B5}" type="pres">
      <dgm:prSet presAssocID="{CDD1B37F-EC9E-4F17-B515-97B081FEA1F6}" presName="spaceBetweenRectangles" presStyleCnt="0"/>
      <dgm:spPr/>
    </dgm:pt>
    <dgm:pt modelId="{196A6662-ED75-4802-9CE1-6E9D1973363F}" type="pres">
      <dgm:prSet presAssocID="{ACA0713E-9BA3-4ED2-AC8E-F899460AF9E5}" presName="parentLin" presStyleCnt="0"/>
      <dgm:spPr/>
    </dgm:pt>
    <dgm:pt modelId="{FFDCF189-A4FB-4730-8591-2B75079F44A9}" type="pres">
      <dgm:prSet presAssocID="{ACA0713E-9BA3-4ED2-AC8E-F899460AF9E5}" presName="parentLeftMargin" presStyleLbl="node1" presStyleIdx="1" presStyleCnt="5"/>
      <dgm:spPr/>
    </dgm:pt>
    <dgm:pt modelId="{2D38B45D-1616-491E-8E43-748E38E08735}" type="pres">
      <dgm:prSet presAssocID="{ACA0713E-9BA3-4ED2-AC8E-F899460AF9E5}" presName="parentText" presStyleLbl="node1" presStyleIdx="2" presStyleCnt="5" custScaleX="99518" custScaleY="101816" custLinFactNeighborX="-13636" custLinFactNeighborY="12112">
        <dgm:presLayoutVars>
          <dgm:chMax val="0"/>
          <dgm:bulletEnabled val="1"/>
        </dgm:presLayoutVars>
      </dgm:prSet>
      <dgm:spPr/>
    </dgm:pt>
    <dgm:pt modelId="{8BB47FF0-36A8-426D-B19F-75C4F6DA2650}" type="pres">
      <dgm:prSet presAssocID="{ACA0713E-9BA3-4ED2-AC8E-F899460AF9E5}" presName="negativeSpace" presStyleCnt="0"/>
      <dgm:spPr/>
    </dgm:pt>
    <dgm:pt modelId="{FD93BA76-DB99-4FB5-A734-1EC8B9A75F62}" type="pres">
      <dgm:prSet presAssocID="{ACA0713E-9BA3-4ED2-AC8E-F899460AF9E5}" presName="childText" presStyleLbl="conFgAcc1" presStyleIdx="2" presStyleCnt="5">
        <dgm:presLayoutVars>
          <dgm:bulletEnabled val="1"/>
        </dgm:presLayoutVars>
      </dgm:prSet>
      <dgm:spPr/>
    </dgm:pt>
    <dgm:pt modelId="{183F27F5-EFBC-40F0-880E-886C695DC2A9}" type="pres">
      <dgm:prSet presAssocID="{DF06B47F-6ADE-4EB9-A124-E901F3F1000B}" presName="spaceBetweenRectangles" presStyleCnt="0"/>
      <dgm:spPr/>
    </dgm:pt>
    <dgm:pt modelId="{16650936-8541-47D8-9161-EC5047C37B9C}" type="pres">
      <dgm:prSet presAssocID="{A4991B29-F24D-46CE-8399-F50E550D831D}" presName="parentLin" presStyleCnt="0"/>
      <dgm:spPr/>
    </dgm:pt>
    <dgm:pt modelId="{70646E69-CE7D-44CD-88E3-E975253260DE}" type="pres">
      <dgm:prSet presAssocID="{A4991B29-F24D-46CE-8399-F50E550D831D}" presName="parentLeftMargin" presStyleLbl="node1" presStyleIdx="2" presStyleCnt="5"/>
      <dgm:spPr/>
    </dgm:pt>
    <dgm:pt modelId="{EE67A89B-59E9-4EF6-B441-9C7D9DDD3C94}" type="pres">
      <dgm:prSet presAssocID="{A4991B29-F24D-46CE-8399-F50E550D831D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81C6BB78-43AE-4DEC-AAF2-02A1C662A190}" type="pres">
      <dgm:prSet presAssocID="{A4991B29-F24D-46CE-8399-F50E550D831D}" presName="negativeSpace" presStyleCnt="0"/>
      <dgm:spPr/>
    </dgm:pt>
    <dgm:pt modelId="{EBABE7BF-7CC6-468D-B13C-E15F15A6D7B9}" type="pres">
      <dgm:prSet presAssocID="{A4991B29-F24D-46CE-8399-F50E550D831D}" presName="childText" presStyleLbl="conFgAcc1" presStyleIdx="3" presStyleCnt="5">
        <dgm:presLayoutVars>
          <dgm:bulletEnabled val="1"/>
        </dgm:presLayoutVars>
      </dgm:prSet>
      <dgm:spPr/>
    </dgm:pt>
    <dgm:pt modelId="{2AA3F933-795E-4241-B9FF-501A28FDA50A}" type="pres">
      <dgm:prSet presAssocID="{2D9AA2D4-632E-4BC3-B894-BB73B58DAC33}" presName="spaceBetweenRectangles" presStyleCnt="0"/>
      <dgm:spPr/>
    </dgm:pt>
    <dgm:pt modelId="{CBBBB6F1-3225-4106-9836-106C77699C4C}" type="pres">
      <dgm:prSet presAssocID="{812577EE-1722-45ED-A365-67F037C5956B}" presName="parentLin" presStyleCnt="0"/>
      <dgm:spPr/>
    </dgm:pt>
    <dgm:pt modelId="{CA8ECC3A-B798-46A5-9249-92A2C4ACBA1B}" type="pres">
      <dgm:prSet presAssocID="{812577EE-1722-45ED-A365-67F037C5956B}" presName="parentLeftMargin" presStyleLbl="node1" presStyleIdx="3" presStyleCnt="5"/>
      <dgm:spPr/>
    </dgm:pt>
    <dgm:pt modelId="{AE4F67A3-94D7-4E2B-A269-A216D3802BA5}" type="pres">
      <dgm:prSet presAssocID="{812577EE-1722-45ED-A365-67F037C5956B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CC8CE330-95C7-48E8-B222-F669C0B8BD10}" type="pres">
      <dgm:prSet presAssocID="{812577EE-1722-45ED-A365-67F037C5956B}" presName="negativeSpace" presStyleCnt="0"/>
      <dgm:spPr/>
    </dgm:pt>
    <dgm:pt modelId="{247DE13B-149F-405A-B2B2-B2FCE6F77B00}" type="pres">
      <dgm:prSet presAssocID="{812577EE-1722-45ED-A365-67F037C5956B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5F57890B-D487-4999-AF4C-9C7FE19189B5}" type="presOf" srcId="{A4991B29-F24D-46CE-8399-F50E550D831D}" destId="{70646E69-CE7D-44CD-88E3-E975253260DE}" srcOrd="0" destOrd="0" presId="urn:microsoft.com/office/officeart/2005/8/layout/list1"/>
    <dgm:cxn modelId="{EC60220C-0F72-4FD5-A176-A084D4F686D4}" srcId="{04005D41-EB18-49A5-AA0D-86F5395D471E}" destId="{6B4A7BE4-DA70-419B-9657-D37049936189}" srcOrd="3" destOrd="0" parTransId="{BD76EE10-5488-462A-B6AF-CD2859FA263E}" sibTransId="{89CA9710-385A-4D82-B695-E31A1A306637}"/>
    <dgm:cxn modelId="{FBCD371E-685D-4208-9CA7-21885292A609}" type="presOf" srcId="{812577EE-1722-45ED-A365-67F037C5956B}" destId="{AE4F67A3-94D7-4E2B-A269-A216D3802BA5}" srcOrd="1" destOrd="0" presId="urn:microsoft.com/office/officeart/2005/8/layout/list1"/>
    <dgm:cxn modelId="{D2A8052B-D532-472D-9471-0EC2CCE9CC92}" type="presOf" srcId="{6B4A7BE4-DA70-419B-9657-D37049936189}" destId="{892D43FD-7429-4518-BEC5-29E820742E4C}" srcOrd="0" destOrd="3" presId="urn:microsoft.com/office/officeart/2005/8/layout/list1"/>
    <dgm:cxn modelId="{9399D330-333B-479C-B319-4C2A704E9E62}" type="presOf" srcId="{C2C59CD4-EE61-4285-84C8-8E453A1B8261}" destId="{892D43FD-7429-4518-BEC5-29E820742E4C}" srcOrd="0" destOrd="5" presId="urn:microsoft.com/office/officeart/2005/8/layout/list1"/>
    <dgm:cxn modelId="{42C89A5F-07FF-4227-8785-DD7699AB01C7}" type="presOf" srcId="{9E7D0EC5-C302-46FE-BAFB-A5BF5E5A385A}" destId="{892D43FD-7429-4518-BEC5-29E820742E4C}" srcOrd="0" destOrd="1" presId="urn:microsoft.com/office/officeart/2005/8/layout/list1"/>
    <dgm:cxn modelId="{8340CD6D-D70D-4574-A3E9-C9DF3B786015}" type="presOf" srcId="{04005D41-EB18-49A5-AA0D-86F5395D471E}" destId="{96761470-DBF3-44B1-A65E-111FEBC0B029}" srcOrd="1" destOrd="0" presId="urn:microsoft.com/office/officeart/2005/8/layout/list1"/>
    <dgm:cxn modelId="{98773D51-DC55-441E-9935-38FBF0438C8A}" type="presOf" srcId="{04005D41-EB18-49A5-AA0D-86F5395D471E}" destId="{14372945-B2F3-49BA-9F4D-05D1405E9FAD}" srcOrd="0" destOrd="0" presId="urn:microsoft.com/office/officeart/2005/8/layout/list1"/>
    <dgm:cxn modelId="{9BF7F359-276C-461F-8BCF-0FC69B408B60}" type="presOf" srcId="{0BFFFD24-3F22-44F7-A984-96EAF7A95E46}" destId="{892D43FD-7429-4518-BEC5-29E820742E4C}" srcOrd="0" destOrd="4" presId="urn:microsoft.com/office/officeart/2005/8/layout/list1"/>
    <dgm:cxn modelId="{A2451498-B5C4-4D09-97F8-6E6997CCB62C}" type="presOf" srcId="{A4991B29-F24D-46CE-8399-F50E550D831D}" destId="{EE67A89B-59E9-4EF6-B441-9C7D9DDD3C94}" srcOrd="1" destOrd="0" presId="urn:microsoft.com/office/officeart/2005/8/layout/list1"/>
    <dgm:cxn modelId="{54CF869F-6F66-4B5E-9BE5-E142871FABB4}" type="presOf" srcId="{467DF528-8227-4C2B-BB06-6B2DE93F910C}" destId="{A6393A71-6C50-4173-984D-C672C47772D5}" srcOrd="0" destOrd="0" presId="urn:microsoft.com/office/officeart/2005/8/layout/list1"/>
    <dgm:cxn modelId="{8DC6CEB8-3B27-42F2-929B-837AE88D066D}" srcId="{04005D41-EB18-49A5-AA0D-86F5395D471E}" destId="{C2C59CD4-EE61-4285-84C8-8E453A1B8261}" srcOrd="5" destOrd="0" parTransId="{7DA2F158-B22A-4744-B6CC-E9B5ABEC0331}" sibTransId="{6BA65D2F-21DF-4E35-BF8A-7DE14FA46CDE}"/>
    <dgm:cxn modelId="{ED81CCBE-41B1-42F5-B494-EA3122EFB34E}" srcId="{E00BCC75-A76C-458F-8133-2A031F44B34C}" destId="{ACA0713E-9BA3-4ED2-AC8E-F899460AF9E5}" srcOrd="2" destOrd="0" parTransId="{DED40F3C-8E81-4240-96EC-025F5862F35C}" sibTransId="{DF06B47F-6ADE-4EB9-A124-E901F3F1000B}"/>
    <dgm:cxn modelId="{F3D48DC2-FC1A-4D19-8CC2-DFCA83331245}" type="presOf" srcId="{467DF528-8227-4C2B-BB06-6B2DE93F910C}" destId="{0AE726E9-B31C-48ED-9C8D-36EC83590F47}" srcOrd="1" destOrd="0" presId="urn:microsoft.com/office/officeart/2005/8/layout/list1"/>
    <dgm:cxn modelId="{704546CA-FE9C-47C8-BEC6-7092717D8775}" srcId="{E00BCC75-A76C-458F-8133-2A031F44B34C}" destId="{04005D41-EB18-49A5-AA0D-86F5395D471E}" srcOrd="1" destOrd="0" parTransId="{38B70EA8-FFC2-452C-A89D-1208F19E9D64}" sibTransId="{CDD1B37F-EC9E-4F17-B515-97B081FEA1F6}"/>
    <dgm:cxn modelId="{F04E6BCC-81A6-4E49-B7FD-31D90FDAE36F}" srcId="{04005D41-EB18-49A5-AA0D-86F5395D471E}" destId="{6B1F59D7-3B1F-43E6-A339-66DC64C7CE7D}" srcOrd="2" destOrd="0" parTransId="{73C5959A-EC90-4B7B-A0EE-2200AA5F4E34}" sibTransId="{389E4EC6-7539-45B1-8B68-14BF3E75A9DC}"/>
    <dgm:cxn modelId="{ED1F99CC-A60D-464A-946C-32D75D89596A}" srcId="{04005D41-EB18-49A5-AA0D-86F5395D471E}" destId="{9E7D0EC5-C302-46FE-BAFB-A5BF5E5A385A}" srcOrd="1" destOrd="0" parTransId="{FDB29E8C-C440-475D-80F7-E144BFC30356}" sibTransId="{DCF9AC68-81C4-425D-8A3A-68973694E04D}"/>
    <dgm:cxn modelId="{813EFCCE-9710-4F70-AAC1-59F3094EB334}" type="presOf" srcId="{ACA0713E-9BA3-4ED2-AC8E-F899460AF9E5}" destId="{2D38B45D-1616-491E-8E43-748E38E08735}" srcOrd="1" destOrd="0" presId="urn:microsoft.com/office/officeart/2005/8/layout/list1"/>
    <dgm:cxn modelId="{9FF4ACD4-884B-4617-A2C0-816E1C1C27CF}" srcId="{E00BCC75-A76C-458F-8133-2A031F44B34C}" destId="{812577EE-1722-45ED-A365-67F037C5956B}" srcOrd="4" destOrd="0" parTransId="{23A27C4D-9F44-48DB-AAAC-E7490840F8C5}" sibTransId="{3AFEDFAF-EE3C-471C-9B14-C411B39EF473}"/>
    <dgm:cxn modelId="{38C4B3D4-9EC0-4F36-A12B-C9F06B8AB79B}" srcId="{E00BCC75-A76C-458F-8133-2A031F44B34C}" destId="{467DF528-8227-4C2B-BB06-6B2DE93F910C}" srcOrd="0" destOrd="0" parTransId="{A01C39B8-188C-4FDD-8D68-2FAC10DB297C}" sibTransId="{999C0281-C004-4CEF-8BEF-CF2EC99E419B}"/>
    <dgm:cxn modelId="{F9F179DA-4986-445F-991E-E8A0A234C4BB}" type="presOf" srcId="{6B1F59D7-3B1F-43E6-A339-66DC64C7CE7D}" destId="{892D43FD-7429-4518-BEC5-29E820742E4C}" srcOrd="0" destOrd="2" presId="urn:microsoft.com/office/officeart/2005/8/layout/list1"/>
    <dgm:cxn modelId="{96B9D7DD-863D-41A2-9EE1-21FA0D37E3D8}" srcId="{04005D41-EB18-49A5-AA0D-86F5395D471E}" destId="{0BFFFD24-3F22-44F7-A984-96EAF7A95E46}" srcOrd="4" destOrd="0" parTransId="{1B010466-072F-4984-9586-B61F7078933F}" sibTransId="{43EB75A5-8662-4700-82C6-04DF52CB3AC1}"/>
    <dgm:cxn modelId="{B574F6E7-2317-4940-AEAC-AD00392E6339}" type="presOf" srcId="{E00BCC75-A76C-458F-8133-2A031F44B34C}" destId="{9396ED56-496C-4D5D-9B03-B55D3A0936D7}" srcOrd="0" destOrd="0" presId="urn:microsoft.com/office/officeart/2005/8/layout/list1"/>
    <dgm:cxn modelId="{9F290FE9-B3E9-4F96-B08C-E0415E1BB4E6}" type="presOf" srcId="{812577EE-1722-45ED-A365-67F037C5956B}" destId="{CA8ECC3A-B798-46A5-9249-92A2C4ACBA1B}" srcOrd="0" destOrd="0" presId="urn:microsoft.com/office/officeart/2005/8/layout/list1"/>
    <dgm:cxn modelId="{37E4EAEC-010B-48F2-8711-F81537665773}" srcId="{E00BCC75-A76C-458F-8133-2A031F44B34C}" destId="{A4991B29-F24D-46CE-8399-F50E550D831D}" srcOrd="3" destOrd="0" parTransId="{3F5CF9A0-5E8B-4A04-9E22-8A0838760368}" sibTransId="{2D9AA2D4-632E-4BC3-B894-BB73B58DAC33}"/>
    <dgm:cxn modelId="{16D391EE-2799-4FC9-9D84-67A455C1EB8A}" type="presOf" srcId="{C4029A2E-8D2C-44DB-A672-DD653D13E2E6}" destId="{892D43FD-7429-4518-BEC5-29E820742E4C}" srcOrd="0" destOrd="0" presId="urn:microsoft.com/office/officeart/2005/8/layout/list1"/>
    <dgm:cxn modelId="{C6F440F4-5122-4C93-98BE-F12D5BA19B2C}" type="presOf" srcId="{ACA0713E-9BA3-4ED2-AC8E-F899460AF9E5}" destId="{FFDCF189-A4FB-4730-8591-2B75079F44A9}" srcOrd="0" destOrd="0" presId="urn:microsoft.com/office/officeart/2005/8/layout/list1"/>
    <dgm:cxn modelId="{AB22D0F7-BE55-41CD-9C82-28F0A5F32B2F}" srcId="{04005D41-EB18-49A5-AA0D-86F5395D471E}" destId="{C4029A2E-8D2C-44DB-A672-DD653D13E2E6}" srcOrd="0" destOrd="0" parTransId="{65AB9268-7409-4D05-89E1-921FB49E1399}" sibTransId="{0F56A9CF-5935-43BB-BFC5-25DE8897CA67}"/>
    <dgm:cxn modelId="{A15B7928-30CF-4905-B955-26EE1736952A}" type="presParOf" srcId="{9396ED56-496C-4D5D-9B03-B55D3A0936D7}" destId="{09A7B773-66EE-467C-8794-12836D4363BA}" srcOrd="0" destOrd="0" presId="urn:microsoft.com/office/officeart/2005/8/layout/list1"/>
    <dgm:cxn modelId="{340B6CF8-6888-4077-AB01-ACAA3A73AECF}" type="presParOf" srcId="{09A7B773-66EE-467C-8794-12836D4363BA}" destId="{A6393A71-6C50-4173-984D-C672C47772D5}" srcOrd="0" destOrd="0" presId="urn:microsoft.com/office/officeart/2005/8/layout/list1"/>
    <dgm:cxn modelId="{E32DA3CA-5387-4D1D-9C7E-B8CA687EF966}" type="presParOf" srcId="{09A7B773-66EE-467C-8794-12836D4363BA}" destId="{0AE726E9-B31C-48ED-9C8D-36EC83590F47}" srcOrd="1" destOrd="0" presId="urn:microsoft.com/office/officeart/2005/8/layout/list1"/>
    <dgm:cxn modelId="{C4D53334-03BA-46F6-92E0-A9746DE1CB29}" type="presParOf" srcId="{9396ED56-496C-4D5D-9B03-B55D3A0936D7}" destId="{5EFCE417-9A45-4072-B01C-59C298A76945}" srcOrd="1" destOrd="0" presId="urn:microsoft.com/office/officeart/2005/8/layout/list1"/>
    <dgm:cxn modelId="{FEDE3DAE-B305-426A-BE4A-1B816F639624}" type="presParOf" srcId="{9396ED56-496C-4D5D-9B03-B55D3A0936D7}" destId="{08706000-64F8-44C7-A873-154C38D81C04}" srcOrd="2" destOrd="0" presId="urn:microsoft.com/office/officeart/2005/8/layout/list1"/>
    <dgm:cxn modelId="{62A13808-BD84-4A5D-9CA7-3902B53C9DAF}" type="presParOf" srcId="{9396ED56-496C-4D5D-9B03-B55D3A0936D7}" destId="{AED9F2DF-49A4-45AC-AB01-59CFB30565C0}" srcOrd="3" destOrd="0" presId="urn:microsoft.com/office/officeart/2005/8/layout/list1"/>
    <dgm:cxn modelId="{883D58A3-38DC-4166-BB7A-1EB395ED606C}" type="presParOf" srcId="{9396ED56-496C-4D5D-9B03-B55D3A0936D7}" destId="{FF5B2CEE-709A-45D3-91A5-78E98C326449}" srcOrd="4" destOrd="0" presId="urn:microsoft.com/office/officeart/2005/8/layout/list1"/>
    <dgm:cxn modelId="{13737E93-C2F5-4AA4-8684-4F4B4E6533DF}" type="presParOf" srcId="{FF5B2CEE-709A-45D3-91A5-78E98C326449}" destId="{14372945-B2F3-49BA-9F4D-05D1405E9FAD}" srcOrd="0" destOrd="0" presId="urn:microsoft.com/office/officeart/2005/8/layout/list1"/>
    <dgm:cxn modelId="{079B7044-7238-475F-8E6D-E586766E3622}" type="presParOf" srcId="{FF5B2CEE-709A-45D3-91A5-78E98C326449}" destId="{96761470-DBF3-44B1-A65E-111FEBC0B029}" srcOrd="1" destOrd="0" presId="urn:microsoft.com/office/officeart/2005/8/layout/list1"/>
    <dgm:cxn modelId="{1AA3A530-6952-4C90-B0C8-7BD67712BB54}" type="presParOf" srcId="{9396ED56-496C-4D5D-9B03-B55D3A0936D7}" destId="{E96395B5-C079-4F18-A9F9-75F16B0BE4BD}" srcOrd="5" destOrd="0" presId="urn:microsoft.com/office/officeart/2005/8/layout/list1"/>
    <dgm:cxn modelId="{56F0734B-9A1B-436D-B8BC-184503B794AC}" type="presParOf" srcId="{9396ED56-496C-4D5D-9B03-B55D3A0936D7}" destId="{892D43FD-7429-4518-BEC5-29E820742E4C}" srcOrd="6" destOrd="0" presId="urn:microsoft.com/office/officeart/2005/8/layout/list1"/>
    <dgm:cxn modelId="{182D7D3E-35C1-4A3A-BECA-52E762200C81}" type="presParOf" srcId="{9396ED56-496C-4D5D-9B03-B55D3A0936D7}" destId="{B23A6E3A-0CFC-4084-AE30-D741375439B5}" srcOrd="7" destOrd="0" presId="urn:microsoft.com/office/officeart/2005/8/layout/list1"/>
    <dgm:cxn modelId="{4196366B-1C5E-4221-AD02-27A50A5B9494}" type="presParOf" srcId="{9396ED56-496C-4D5D-9B03-B55D3A0936D7}" destId="{196A6662-ED75-4802-9CE1-6E9D1973363F}" srcOrd="8" destOrd="0" presId="urn:microsoft.com/office/officeart/2005/8/layout/list1"/>
    <dgm:cxn modelId="{038193ED-D050-4A6C-80C4-FED036209BAC}" type="presParOf" srcId="{196A6662-ED75-4802-9CE1-6E9D1973363F}" destId="{FFDCF189-A4FB-4730-8591-2B75079F44A9}" srcOrd="0" destOrd="0" presId="urn:microsoft.com/office/officeart/2005/8/layout/list1"/>
    <dgm:cxn modelId="{51185A12-A31B-42ED-9211-258D68397621}" type="presParOf" srcId="{196A6662-ED75-4802-9CE1-6E9D1973363F}" destId="{2D38B45D-1616-491E-8E43-748E38E08735}" srcOrd="1" destOrd="0" presId="urn:microsoft.com/office/officeart/2005/8/layout/list1"/>
    <dgm:cxn modelId="{E05A3BBD-4130-4BB2-808A-BAEDE23AD24B}" type="presParOf" srcId="{9396ED56-496C-4D5D-9B03-B55D3A0936D7}" destId="{8BB47FF0-36A8-426D-B19F-75C4F6DA2650}" srcOrd="9" destOrd="0" presId="urn:microsoft.com/office/officeart/2005/8/layout/list1"/>
    <dgm:cxn modelId="{0BBCD13C-AA29-4A0A-B5BE-0CE6C61D874A}" type="presParOf" srcId="{9396ED56-496C-4D5D-9B03-B55D3A0936D7}" destId="{FD93BA76-DB99-4FB5-A734-1EC8B9A75F62}" srcOrd="10" destOrd="0" presId="urn:microsoft.com/office/officeart/2005/8/layout/list1"/>
    <dgm:cxn modelId="{8E2877E4-C2B9-4A57-9B72-3B54C7E14273}" type="presParOf" srcId="{9396ED56-496C-4D5D-9B03-B55D3A0936D7}" destId="{183F27F5-EFBC-40F0-880E-886C695DC2A9}" srcOrd="11" destOrd="0" presId="urn:microsoft.com/office/officeart/2005/8/layout/list1"/>
    <dgm:cxn modelId="{CD6708D5-72DE-47B8-A53D-885472DBD466}" type="presParOf" srcId="{9396ED56-496C-4D5D-9B03-B55D3A0936D7}" destId="{16650936-8541-47D8-9161-EC5047C37B9C}" srcOrd="12" destOrd="0" presId="urn:microsoft.com/office/officeart/2005/8/layout/list1"/>
    <dgm:cxn modelId="{665391CB-AFE9-4569-9C34-C1BD770A366D}" type="presParOf" srcId="{16650936-8541-47D8-9161-EC5047C37B9C}" destId="{70646E69-CE7D-44CD-88E3-E975253260DE}" srcOrd="0" destOrd="0" presId="urn:microsoft.com/office/officeart/2005/8/layout/list1"/>
    <dgm:cxn modelId="{402ED645-2C27-4B8E-B854-EE2F93D31D22}" type="presParOf" srcId="{16650936-8541-47D8-9161-EC5047C37B9C}" destId="{EE67A89B-59E9-4EF6-B441-9C7D9DDD3C94}" srcOrd="1" destOrd="0" presId="urn:microsoft.com/office/officeart/2005/8/layout/list1"/>
    <dgm:cxn modelId="{D3F3822E-3574-4D16-BA2D-D89F5BD7939F}" type="presParOf" srcId="{9396ED56-496C-4D5D-9B03-B55D3A0936D7}" destId="{81C6BB78-43AE-4DEC-AAF2-02A1C662A190}" srcOrd="13" destOrd="0" presId="urn:microsoft.com/office/officeart/2005/8/layout/list1"/>
    <dgm:cxn modelId="{766B03EE-7E7C-47DC-BB89-276B796D1C48}" type="presParOf" srcId="{9396ED56-496C-4D5D-9B03-B55D3A0936D7}" destId="{EBABE7BF-7CC6-468D-B13C-E15F15A6D7B9}" srcOrd="14" destOrd="0" presId="urn:microsoft.com/office/officeart/2005/8/layout/list1"/>
    <dgm:cxn modelId="{B9E2D7C6-298D-4B73-AEC6-9EF4F396940F}" type="presParOf" srcId="{9396ED56-496C-4D5D-9B03-B55D3A0936D7}" destId="{2AA3F933-795E-4241-B9FF-501A28FDA50A}" srcOrd="15" destOrd="0" presId="urn:microsoft.com/office/officeart/2005/8/layout/list1"/>
    <dgm:cxn modelId="{249B2CAC-2696-4BAC-A855-7816A9969295}" type="presParOf" srcId="{9396ED56-496C-4D5D-9B03-B55D3A0936D7}" destId="{CBBBB6F1-3225-4106-9836-106C77699C4C}" srcOrd="16" destOrd="0" presId="urn:microsoft.com/office/officeart/2005/8/layout/list1"/>
    <dgm:cxn modelId="{255AA540-E6C6-49C3-863E-A05AACA38545}" type="presParOf" srcId="{CBBBB6F1-3225-4106-9836-106C77699C4C}" destId="{CA8ECC3A-B798-46A5-9249-92A2C4ACBA1B}" srcOrd="0" destOrd="0" presId="urn:microsoft.com/office/officeart/2005/8/layout/list1"/>
    <dgm:cxn modelId="{3488A7BE-DD9E-4620-91B9-E50C2732AD20}" type="presParOf" srcId="{CBBBB6F1-3225-4106-9836-106C77699C4C}" destId="{AE4F67A3-94D7-4E2B-A269-A216D3802BA5}" srcOrd="1" destOrd="0" presId="urn:microsoft.com/office/officeart/2005/8/layout/list1"/>
    <dgm:cxn modelId="{5F4637F4-BA5E-4124-BC74-1E357EFCF8FA}" type="presParOf" srcId="{9396ED56-496C-4D5D-9B03-B55D3A0936D7}" destId="{CC8CE330-95C7-48E8-B222-F669C0B8BD10}" srcOrd="17" destOrd="0" presId="urn:microsoft.com/office/officeart/2005/8/layout/list1"/>
    <dgm:cxn modelId="{7D7F37DE-44C3-4E2C-9CC4-9DC4A6F82903}" type="presParOf" srcId="{9396ED56-496C-4D5D-9B03-B55D3A0936D7}" destId="{247DE13B-149F-405A-B2B2-B2FCE6F77B00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706000-64F8-44C7-A873-154C38D81C04}">
      <dsp:nvSpPr>
        <dsp:cNvPr id="0" name=""/>
        <dsp:cNvSpPr/>
      </dsp:nvSpPr>
      <dsp:spPr>
        <a:xfrm>
          <a:off x="0" y="388829"/>
          <a:ext cx="7210425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E726E9-B31C-48ED-9C8D-36EC83590F47}">
      <dsp:nvSpPr>
        <dsp:cNvPr id="0" name=""/>
        <dsp:cNvSpPr/>
      </dsp:nvSpPr>
      <dsp:spPr>
        <a:xfrm>
          <a:off x="298666" y="61306"/>
          <a:ext cx="5047297" cy="4898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776" tIns="0" rIns="190776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Manufacturer’s periodic safety update report (PSUR) (worldwide data) on a 6-monthly basis.</a:t>
          </a:r>
        </a:p>
      </dsp:txBody>
      <dsp:txXfrm>
        <a:off x="322580" y="85220"/>
        <a:ext cx="4999469" cy="442054"/>
      </dsp:txXfrm>
    </dsp:sp>
    <dsp:sp modelId="{892D43FD-7429-4518-BEC5-29E820742E4C}">
      <dsp:nvSpPr>
        <dsp:cNvPr id="0" name=""/>
        <dsp:cNvSpPr/>
      </dsp:nvSpPr>
      <dsp:spPr>
        <a:xfrm>
          <a:off x="0" y="887789"/>
          <a:ext cx="7210425" cy="12820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9609" tIns="229108" rIns="559609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(1) estimated exposure; 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(2) cumulative and interval adverse Effects tabulations, from post-marketing experience and ongoing trials; 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(3) a summary of signals identified, validated, and closed; 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(4) changes to the company core data sheet; 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(5) summary of requests from regulatory authorities;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(6) an interpretation discussing the risk-benefit balance of the vaccine.</a:t>
          </a:r>
        </a:p>
      </dsp:txBody>
      <dsp:txXfrm>
        <a:off x="0" y="887789"/>
        <a:ext cx="7210425" cy="1282049"/>
      </dsp:txXfrm>
    </dsp:sp>
    <dsp:sp modelId="{96761470-DBF3-44B1-A65E-111FEBC0B029}">
      <dsp:nvSpPr>
        <dsp:cNvPr id="0" name=""/>
        <dsp:cNvSpPr/>
      </dsp:nvSpPr>
      <dsp:spPr>
        <a:xfrm>
          <a:off x="360521" y="725429"/>
          <a:ext cx="5047297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776" tIns="0" rIns="190776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Manufacturer’s summary safety report (simplified PSUR) (worldwide data) every month containing:</a:t>
          </a:r>
        </a:p>
      </dsp:txBody>
      <dsp:txXfrm>
        <a:off x="376373" y="741281"/>
        <a:ext cx="5015593" cy="293016"/>
      </dsp:txXfrm>
    </dsp:sp>
    <dsp:sp modelId="{FD93BA76-DB99-4FB5-A734-1EC8B9A75F62}">
      <dsp:nvSpPr>
        <dsp:cNvPr id="0" name=""/>
        <dsp:cNvSpPr/>
      </dsp:nvSpPr>
      <dsp:spPr>
        <a:xfrm>
          <a:off x="0" y="2397496"/>
          <a:ext cx="7210425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38B45D-1616-491E-8E43-748E38E08735}">
      <dsp:nvSpPr>
        <dsp:cNvPr id="0" name=""/>
        <dsp:cNvSpPr/>
      </dsp:nvSpPr>
      <dsp:spPr>
        <a:xfrm>
          <a:off x="311360" y="2268569"/>
          <a:ext cx="5022969" cy="3306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776" tIns="0" rIns="190776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A summary of Adverse event following Immunization (AEFIs) reported by NDoH to SAHPRA , on a two-weekly basis </a:t>
          </a:r>
        </a:p>
      </dsp:txBody>
      <dsp:txXfrm>
        <a:off x="327499" y="2284708"/>
        <a:ext cx="4990691" cy="298338"/>
      </dsp:txXfrm>
    </dsp:sp>
    <dsp:sp modelId="{EBABE7BF-7CC6-468D-B13C-E15F15A6D7B9}">
      <dsp:nvSpPr>
        <dsp:cNvPr id="0" name=""/>
        <dsp:cNvSpPr/>
      </dsp:nvSpPr>
      <dsp:spPr>
        <a:xfrm>
          <a:off x="0" y="2896456"/>
          <a:ext cx="7210425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67A89B-59E9-4EF6-B441-9C7D9DDD3C94}">
      <dsp:nvSpPr>
        <dsp:cNvPr id="0" name=""/>
        <dsp:cNvSpPr/>
      </dsp:nvSpPr>
      <dsp:spPr>
        <a:xfrm>
          <a:off x="360521" y="2734096"/>
          <a:ext cx="5047297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776" tIns="0" rIns="190776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Annual review of drug safety information after depletion of vaccine stocks to identify any other potential risks not captured previously.</a:t>
          </a:r>
        </a:p>
      </dsp:txBody>
      <dsp:txXfrm>
        <a:off x="376373" y="2749948"/>
        <a:ext cx="5015593" cy="293016"/>
      </dsp:txXfrm>
    </dsp:sp>
    <dsp:sp modelId="{247DE13B-149F-405A-B2B2-B2FCE6F77B00}">
      <dsp:nvSpPr>
        <dsp:cNvPr id="0" name=""/>
        <dsp:cNvSpPr/>
      </dsp:nvSpPr>
      <dsp:spPr>
        <a:xfrm>
          <a:off x="0" y="3395416"/>
          <a:ext cx="7210425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4F67A3-94D7-4E2B-A269-A216D3802BA5}">
      <dsp:nvSpPr>
        <dsp:cNvPr id="0" name=""/>
        <dsp:cNvSpPr/>
      </dsp:nvSpPr>
      <dsp:spPr>
        <a:xfrm>
          <a:off x="360521" y="3233056"/>
          <a:ext cx="5047297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776" tIns="0" rIns="190776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NDoH to report serious AEFIs within 24hrs and non-serious AEFIs within 7 days to SAHPRA</a:t>
          </a:r>
        </a:p>
      </dsp:txBody>
      <dsp:txXfrm>
        <a:off x="376373" y="3248908"/>
        <a:ext cx="5015593" cy="2930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FF8695-9170-4820-9DC5-705173776B5A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6800E-5D53-4B79-9F4D-F2BA6CF8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66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8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79912" y="3429386"/>
            <a:ext cx="3667944" cy="1102519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 January 2020</a:t>
            </a:r>
          </a:p>
        </p:txBody>
      </p:sp>
    </p:spTree>
    <p:extLst>
      <p:ext uri="{BB962C8B-B14F-4D97-AF65-F5344CB8AC3E}">
        <p14:creationId xmlns:p14="http://schemas.microsoft.com/office/powerpoint/2010/main" val="3131847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3538736" cy="28837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 January 2020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1"/>
          </p:nvPr>
        </p:nvSpPr>
        <p:spPr>
          <a:xfrm>
            <a:off x="4139952" y="1200150"/>
            <a:ext cx="3528392" cy="28837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116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 January 2020</a:t>
            </a:r>
          </a:p>
        </p:txBody>
      </p:sp>
    </p:spTree>
    <p:extLst>
      <p:ext uri="{BB962C8B-B14F-4D97-AF65-F5344CB8AC3E}">
        <p14:creationId xmlns:p14="http://schemas.microsoft.com/office/powerpoint/2010/main" val="242848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28837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 January 2020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4644008" y="1200151"/>
            <a:ext cx="3024336" cy="288376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793484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 January 2020</a:t>
            </a:r>
          </a:p>
        </p:txBody>
      </p:sp>
    </p:spTree>
    <p:extLst>
      <p:ext uri="{BB962C8B-B14F-4D97-AF65-F5344CB8AC3E}">
        <p14:creationId xmlns:p14="http://schemas.microsoft.com/office/powerpoint/2010/main" val="1868587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40" y="630"/>
            <a:ext cx="9146239" cy="514475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21114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7211144" cy="2883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20 January 2020</a:t>
            </a:r>
          </a:p>
        </p:txBody>
      </p:sp>
    </p:spTree>
    <p:extLst>
      <p:ext uri="{BB962C8B-B14F-4D97-AF65-F5344CB8AC3E}">
        <p14:creationId xmlns:p14="http://schemas.microsoft.com/office/powerpoint/2010/main" val="3513058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0" r:id="rId3"/>
    <p:sldLayoutId id="2147483652" r:id="rId4"/>
    <p:sldLayoutId id="2147483654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625130"/>
            <a:ext cx="7978315" cy="1102519"/>
          </a:xfrm>
        </p:spPr>
        <p:txBody>
          <a:bodyPr/>
          <a:lstStyle/>
          <a:p>
            <a:r>
              <a:rPr lang="en-US" sz="3200" b="1" dirty="0">
                <a:solidFill>
                  <a:schemeClr val="accent1"/>
                </a:solidFill>
              </a:rPr>
              <a:t>COVID-19 vaccines Regulatory Status Update</a:t>
            </a:r>
            <a:br>
              <a:rPr lang="en-US" sz="3200" b="1" dirty="0">
                <a:solidFill>
                  <a:schemeClr val="accent1"/>
                </a:solidFill>
              </a:rPr>
            </a:br>
            <a:br>
              <a:rPr lang="en-US" sz="3200" b="1" dirty="0">
                <a:solidFill>
                  <a:schemeClr val="accent1"/>
                </a:solidFill>
              </a:rPr>
            </a:br>
            <a:r>
              <a:rPr lang="en-US" sz="1800" b="1" dirty="0">
                <a:solidFill>
                  <a:schemeClr val="accent1"/>
                </a:solidFill>
              </a:rPr>
              <a:t>25 January 2021</a:t>
            </a:r>
            <a:br>
              <a:rPr lang="en-US" sz="1800" b="1" dirty="0">
                <a:solidFill>
                  <a:schemeClr val="accent1"/>
                </a:solidFill>
              </a:rPr>
            </a:br>
            <a:r>
              <a:rPr lang="en-US" sz="1800" b="1" dirty="0">
                <a:solidFill>
                  <a:schemeClr val="accent1"/>
                </a:solidFill>
              </a:rPr>
              <a:t>Dr B Semete-Makokotlela</a:t>
            </a:r>
            <a:br>
              <a:rPr lang="en-US" sz="1800" b="1" dirty="0">
                <a:solidFill>
                  <a:schemeClr val="accent1"/>
                </a:solidFill>
              </a:rPr>
            </a:br>
            <a:r>
              <a:rPr lang="en-US" sz="1800" b="1" dirty="0">
                <a:solidFill>
                  <a:schemeClr val="accent1"/>
                </a:solidFill>
              </a:rPr>
              <a:t>SAHPRA CEO</a:t>
            </a:r>
          </a:p>
        </p:txBody>
      </p:sp>
    </p:spTree>
    <p:extLst>
      <p:ext uri="{BB962C8B-B14F-4D97-AF65-F5344CB8AC3E}">
        <p14:creationId xmlns:p14="http://schemas.microsoft.com/office/powerpoint/2010/main" val="871868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5979"/>
            <a:ext cx="7668344" cy="85725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3100" b="1" dirty="0">
                <a:solidFill>
                  <a:schemeClr val="accent1"/>
                </a:solidFill>
              </a:rPr>
              <a:t>Review of safety and post-access monitoring</a:t>
            </a:r>
            <a:endParaRPr lang="en-ZA" sz="31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15566"/>
            <a:ext cx="7211144" cy="3600400"/>
          </a:xfrm>
        </p:spPr>
        <p:txBody>
          <a:bodyPr>
            <a:normAutofit/>
          </a:bodyPr>
          <a:lstStyle/>
          <a:p>
            <a:r>
              <a:rPr lang="en-US" sz="2000" dirty="0"/>
              <a:t>Pharmacovigilance: Safety monitoring and reporting tool</a:t>
            </a:r>
          </a:p>
          <a:p>
            <a:pPr lvl="1"/>
            <a:r>
              <a:rPr lang="en-US" sz="1600" dirty="0"/>
              <a:t>Simple practical reporting tool – Med Safety App</a:t>
            </a:r>
          </a:p>
          <a:p>
            <a:pPr lvl="1"/>
            <a:r>
              <a:rPr lang="en-US" sz="1600" dirty="0"/>
              <a:t>Specific COVID-19 vaccine awareness programs for healthcare professionals and the public has been on-going by the </a:t>
            </a:r>
            <a:r>
              <a:rPr lang="en-US" sz="1600" dirty="0" err="1"/>
              <a:t>NDoH</a:t>
            </a:r>
            <a:endParaRPr lang="en-US" sz="1600" dirty="0"/>
          </a:p>
          <a:p>
            <a:pPr lvl="2"/>
            <a:r>
              <a:rPr lang="en-US" sz="1400" dirty="0"/>
              <a:t>Vaccine safety profile</a:t>
            </a:r>
          </a:p>
          <a:p>
            <a:pPr lvl="2"/>
            <a:r>
              <a:rPr lang="en-US" sz="1400" dirty="0"/>
              <a:t>Reporting of adverse events following immunization (AEFIs) and the importance thereof</a:t>
            </a:r>
          </a:p>
          <a:p>
            <a:pPr lvl="2"/>
            <a:r>
              <a:rPr lang="en-US" sz="1400" dirty="0"/>
              <a:t>How to report AEFIs using the Med Safety App</a:t>
            </a:r>
          </a:p>
          <a:p>
            <a:pPr lvl="1"/>
            <a:r>
              <a:rPr lang="en-US" sz="1600" dirty="0"/>
              <a:t>Causality assessment – the process of determining the relationship between the adverse event and the vaccine - NDoH and SAHPRA</a:t>
            </a:r>
          </a:p>
          <a:p>
            <a:pPr lvl="1"/>
            <a:r>
              <a:rPr lang="en-US" sz="1600" dirty="0"/>
              <a:t>Adverse events following </a:t>
            </a:r>
            <a:r>
              <a:rPr lang="en-US" sz="1600" dirty="0" err="1"/>
              <a:t>immunisation</a:t>
            </a:r>
            <a:r>
              <a:rPr lang="en-US" sz="1600" dirty="0"/>
              <a:t> (AEFI) are a notifiable medical condition</a:t>
            </a:r>
          </a:p>
          <a:p>
            <a:pPr lvl="1"/>
            <a:endParaRPr lang="en-US" sz="16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17629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3478"/>
            <a:ext cx="7211144" cy="565571"/>
          </a:xfrm>
        </p:spPr>
        <p:txBody>
          <a:bodyPr>
            <a:normAutofit/>
          </a:bodyPr>
          <a:lstStyle/>
          <a:p>
            <a:pPr algn="ctr"/>
            <a:r>
              <a:rPr lang="en-US" sz="3100" b="1" dirty="0">
                <a:solidFill>
                  <a:schemeClr val="accent1"/>
                </a:solidFill>
              </a:rPr>
              <a:t>Adverse effect reporting: Med Safety App</a:t>
            </a:r>
            <a:endParaRPr lang="en-ZA" sz="3100" b="1" dirty="0">
              <a:solidFill>
                <a:schemeClr val="accent1"/>
              </a:solidFill>
            </a:endParaRPr>
          </a:p>
        </p:txBody>
      </p:sp>
      <p:pic>
        <p:nvPicPr>
          <p:cNvPr id="6" name="image5.pn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283458"/>
            <a:ext cx="7103806" cy="2865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1489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100" b="1" dirty="0">
                <a:solidFill>
                  <a:schemeClr val="accent1"/>
                </a:solidFill>
              </a:rPr>
              <a:t>Conclusions</a:t>
            </a:r>
            <a:endParaRPr lang="en-ZA" sz="31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rigorous review process was implemented by SAHPRA</a:t>
            </a:r>
          </a:p>
          <a:p>
            <a:r>
              <a:rPr lang="en-US" dirty="0"/>
              <a:t>SAHPRA experts with extensive knowledge and expertise were part of the review committee</a:t>
            </a:r>
          </a:p>
          <a:p>
            <a:r>
              <a:rPr lang="en-US" dirty="0"/>
              <a:t>Extensive collaboration with other regulatory authorities that SAHPRA aligns itself with as well as the WHO is on-going</a:t>
            </a:r>
          </a:p>
        </p:txBody>
      </p:sp>
    </p:spTree>
    <p:extLst>
      <p:ext uri="{BB962C8B-B14F-4D97-AF65-F5344CB8AC3E}">
        <p14:creationId xmlns:p14="http://schemas.microsoft.com/office/powerpoint/2010/main" val="257667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0608" y="3478547"/>
            <a:ext cx="3667944" cy="1102519"/>
          </a:xfrm>
        </p:spPr>
        <p:txBody>
          <a:bodyPr/>
          <a:lstStyle/>
          <a:p>
            <a:r>
              <a:rPr lang="en-US" sz="3200" b="1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451180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05979"/>
            <a:ext cx="7416824" cy="493563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Vaccine applications submitted to SAHPRA</a:t>
            </a:r>
            <a:endParaRPr lang="en-ZA" sz="2800" b="1" dirty="0">
              <a:solidFill>
                <a:schemeClr val="accent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1628601"/>
              </p:ext>
            </p:extLst>
          </p:nvPr>
        </p:nvGraphicFramePr>
        <p:xfrm>
          <a:off x="94879" y="840908"/>
          <a:ext cx="7573465" cy="4084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8307">
                  <a:extLst>
                    <a:ext uri="{9D8B030D-6E8A-4147-A177-3AD203B41FA5}">
                      <a16:colId xmlns:a16="http://schemas.microsoft.com/office/drawing/2014/main" val="1981490726"/>
                    </a:ext>
                  </a:extLst>
                </a:gridCol>
                <a:gridCol w="1024227">
                  <a:extLst>
                    <a:ext uri="{9D8B030D-6E8A-4147-A177-3AD203B41FA5}">
                      <a16:colId xmlns:a16="http://schemas.microsoft.com/office/drawing/2014/main" val="3071994922"/>
                    </a:ext>
                  </a:extLst>
                </a:gridCol>
                <a:gridCol w="1534468">
                  <a:extLst>
                    <a:ext uri="{9D8B030D-6E8A-4147-A177-3AD203B41FA5}">
                      <a16:colId xmlns:a16="http://schemas.microsoft.com/office/drawing/2014/main" val="1723512226"/>
                    </a:ext>
                  </a:extLst>
                </a:gridCol>
                <a:gridCol w="1973344">
                  <a:extLst>
                    <a:ext uri="{9D8B030D-6E8A-4147-A177-3AD203B41FA5}">
                      <a16:colId xmlns:a16="http://schemas.microsoft.com/office/drawing/2014/main" val="2364913041"/>
                    </a:ext>
                  </a:extLst>
                </a:gridCol>
                <a:gridCol w="1743119">
                  <a:extLst>
                    <a:ext uri="{9D8B030D-6E8A-4147-A177-3AD203B41FA5}">
                      <a16:colId xmlns:a16="http://schemas.microsoft.com/office/drawing/2014/main" val="909736654"/>
                    </a:ext>
                  </a:extLst>
                </a:gridCol>
              </a:tblGrid>
              <a:tr h="5682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Vaccine developer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9" marR="53639" marT="26820" marB="268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Name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9" marR="53639" marT="26820" marB="268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Regulatory status outside SA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9" marR="53639" marT="26820" marB="268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Application at SAHPRA</a:t>
                      </a:r>
                      <a:endParaRPr lang="en-ZA" sz="1100" dirty="0">
                        <a:effectLst/>
                      </a:endParaRPr>
                    </a:p>
                  </a:txBody>
                  <a:tcPr marL="53639" marR="53639" marT="26820" marB="268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Status at SAHPRA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9" marR="53639" marT="26820" marB="26820"/>
                </a:tc>
                <a:extLst>
                  <a:ext uri="{0D108BD9-81ED-4DB2-BD59-A6C34878D82A}">
                    <a16:rowId xmlns:a16="http://schemas.microsoft.com/office/drawing/2014/main" val="2491945083"/>
                  </a:ext>
                </a:extLst>
              </a:tr>
              <a:tr h="7355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Janssen</a:t>
                      </a:r>
                      <a:endParaRPr lang="en-ZA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9" marR="53639" marT="26820" marB="268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Ad26.CoV2.S. recombinant</a:t>
                      </a:r>
                      <a:endParaRPr lang="en-ZA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9" marR="53639" marT="26820" marB="268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EMA submission mid-November 2020</a:t>
                      </a:r>
                      <a:endParaRPr lang="en-ZA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Rolling review </a:t>
                      </a:r>
                      <a:endParaRPr lang="en-ZA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9" marR="53639" marT="26820" marB="268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Rolling Review submission  for registration</a:t>
                      </a:r>
                    </a:p>
                  </a:txBody>
                  <a:tcPr marL="53639" marR="53639" marT="26820" marB="268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Under review.</a:t>
                      </a:r>
                      <a:endParaRPr lang="en-ZA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9" marR="53639" marT="26820" marB="26820"/>
                </a:tc>
                <a:extLst>
                  <a:ext uri="{0D108BD9-81ED-4DB2-BD59-A6C34878D82A}">
                    <a16:rowId xmlns:a16="http://schemas.microsoft.com/office/drawing/2014/main" val="2091283889"/>
                  </a:ext>
                </a:extLst>
              </a:tr>
              <a:tr h="9246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AstraZeneca /University of Oxford/Serum Institute of India</a:t>
                      </a:r>
                      <a:endParaRPr lang="en-ZA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9" marR="53639" marT="26820" marB="268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AZD1222/</a:t>
                      </a:r>
                      <a:r>
                        <a:rPr lang="en-ZA" sz="12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COVISHIELD</a:t>
                      </a:r>
                    </a:p>
                  </a:txBody>
                  <a:tcPr marL="53639" marR="53639" marT="26820" marB="268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EMA -submission</a:t>
                      </a:r>
                      <a:r>
                        <a:rPr lang="en-ZA" sz="120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marketing authorisation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UK Emergency use Listing (EUL)</a:t>
                      </a:r>
                      <a:endParaRPr lang="en-ZA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India  EUL - COVISHIELD </a:t>
                      </a:r>
                      <a:endParaRPr lang="en-ZA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9" marR="53639" marT="26820" marB="268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NDoH submission of S21</a:t>
                      </a:r>
                      <a:endParaRPr lang="en-ZA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9" marR="53639" marT="26820" marB="268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S21 review finalised and authorisation granted on 22 January 2021.</a:t>
                      </a:r>
                      <a:endParaRPr lang="en-ZA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9" marR="53639" marT="26820" marB="26820"/>
                </a:tc>
                <a:extLst>
                  <a:ext uri="{0D108BD9-81ED-4DB2-BD59-A6C34878D82A}">
                    <a16:rowId xmlns:a16="http://schemas.microsoft.com/office/drawing/2014/main" val="1431548273"/>
                  </a:ext>
                </a:extLst>
              </a:tr>
              <a:tr h="1146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BioNTech</a:t>
                      </a:r>
                      <a:r>
                        <a:rPr lang="en-GB" sz="12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/Pfizer</a:t>
                      </a:r>
                      <a:endParaRPr lang="en-ZA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9" marR="53639" marT="26820" marB="268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Comirnaty</a:t>
                      </a:r>
                      <a:r>
                        <a:rPr lang="en-GB" sz="12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/BNT-162</a:t>
                      </a:r>
                      <a:endParaRPr lang="en-ZA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9" marR="53639" marT="26820" marB="268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Emergency Use Authorisation (EUA) in UK, USA ,  WHO EUL and Provisional approval EMA </a:t>
                      </a:r>
                      <a:endParaRPr lang="en-ZA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9" marR="53639" marT="26820" marB="268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2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Submitted for registration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ZA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9" marR="53639" marT="26820" marB="268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Under review</a:t>
                      </a:r>
                      <a:endParaRPr lang="en-ZA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39" marR="53639" marT="26820" marB="26820"/>
                </a:tc>
                <a:extLst>
                  <a:ext uri="{0D108BD9-81ED-4DB2-BD59-A6C34878D82A}">
                    <a16:rowId xmlns:a16="http://schemas.microsoft.com/office/drawing/2014/main" val="1061590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7834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Medicine’s Act Section 21 enabled access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2900" dirty="0"/>
              <a:t>SAHPRA is empowered by Section 21 of the Medicines Act to grant access to an unregistered medicine in such manner and;</a:t>
            </a:r>
          </a:p>
          <a:p>
            <a:pPr lvl="1"/>
            <a:r>
              <a:rPr lang="en-US" sz="2500" dirty="0"/>
              <a:t>for a period as SAHPRA may determine, </a:t>
            </a:r>
          </a:p>
          <a:p>
            <a:pPr lvl="1"/>
            <a:r>
              <a:rPr lang="en-US" sz="2500" dirty="0"/>
              <a:t>where conventional therapies have been ruled out, have failed or are unavailable as marketed products. </a:t>
            </a:r>
          </a:p>
          <a:p>
            <a:pPr lvl="1"/>
            <a:r>
              <a:rPr lang="en-US" sz="2500" dirty="0"/>
              <a:t>for specific quantities and specific individuals/patients</a:t>
            </a:r>
          </a:p>
          <a:p>
            <a:pPr lvl="1"/>
            <a:r>
              <a:rPr lang="en-US" sz="2500" dirty="0"/>
              <a:t>where adequate scientific data for risk/clinical benefit exists </a:t>
            </a:r>
          </a:p>
          <a:p>
            <a:r>
              <a:rPr lang="en-US" sz="2900" dirty="0"/>
              <a:t>This must always have regard to the safety, efficacy and the quality of the health product. </a:t>
            </a:r>
          </a:p>
          <a:p>
            <a:r>
              <a:rPr lang="en-US" sz="2900" dirty="0"/>
              <a:t>Examples of health products that were granted Section 21 authorisation are </a:t>
            </a:r>
            <a:r>
              <a:rPr lang="en-US" sz="2900" dirty="0" err="1"/>
              <a:t>Remdesivir</a:t>
            </a:r>
            <a:r>
              <a:rPr lang="en-US" sz="2900" dirty="0"/>
              <a:t>, SARS-Cov-2 Serology Test Kits, </a:t>
            </a:r>
            <a:r>
              <a:rPr lang="en-US" sz="2900" dirty="0" err="1"/>
              <a:t>etc</a:t>
            </a:r>
            <a:endParaRPr lang="en-US" sz="29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960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211144" cy="85725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Section 21 application for COVISHIELD™ vaccine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85763" indent="-385763">
              <a:buAutoNum type="arabicPeriod"/>
            </a:pPr>
            <a:r>
              <a:rPr lang="en-US" b="1" u="sng" dirty="0"/>
              <a:t>Applicant: </a:t>
            </a:r>
            <a:r>
              <a:rPr lang="en-US" dirty="0"/>
              <a:t>National Department of Health</a:t>
            </a:r>
          </a:p>
          <a:p>
            <a:pPr marL="385763" indent="-385763">
              <a:buAutoNum type="arabicPeriod"/>
            </a:pPr>
            <a:r>
              <a:rPr lang="en-US" b="1" u="sng" dirty="0"/>
              <a:t>Manufacturer: </a:t>
            </a:r>
            <a:r>
              <a:rPr lang="en-US" dirty="0"/>
              <a:t>Serum Institute of India (SII)</a:t>
            </a:r>
          </a:p>
          <a:p>
            <a:pPr marL="385763" indent="-385763">
              <a:buAutoNum type="arabicPeriod"/>
            </a:pPr>
            <a:r>
              <a:rPr lang="en-US" b="1" u="sng" dirty="0"/>
              <a:t>Quantity: </a:t>
            </a:r>
            <a:r>
              <a:rPr lang="en-US" dirty="0"/>
              <a:t>Initially, 1.5 million doses in bulk supply, thereby avoiding the need to apply on a named-patient basis</a:t>
            </a:r>
          </a:p>
          <a:p>
            <a:pPr marL="385763" indent="-385763">
              <a:buAutoNum type="arabicPeriod"/>
            </a:pPr>
            <a:r>
              <a:rPr lang="en-US" b="1" u="sng" dirty="0"/>
              <a:t>Target group: </a:t>
            </a:r>
            <a:r>
              <a:rPr lang="en-US" dirty="0"/>
              <a:t>Healthcare workers</a:t>
            </a:r>
          </a:p>
          <a:p>
            <a:pPr marL="385763" indent="-385763">
              <a:buAutoNum type="arabicPeriod"/>
            </a:pPr>
            <a:r>
              <a:rPr lang="en-US" b="1" u="sng" dirty="0"/>
              <a:t>Product: </a:t>
            </a:r>
            <a:r>
              <a:rPr lang="en-US" dirty="0"/>
              <a:t>COVISHIELD</a:t>
            </a:r>
            <a:r>
              <a:rPr lang="en-US" b="1" dirty="0"/>
              <a:t>™</a:t>
            </a:r>
            <a:r>
              <a:rPr lang="en-US" dirty="0"/>
              <a:t> vaccine, a ChAdOx1 nCoV-19 Corona Virus Vaccine. The manufacturing is based on technology transfer from Astra Zeneca (AZ).</a:t>
            </a:r>
            <a:endParaRPr lang="en-US" b="1" u="sng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276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100" b="1" dirty="0">
                <a:solidFill>
                  <a:schemeClr val="accent1"/>
                </a:solidFill>
              </a:rPr>
              <a:t>Regulatory reviews conducted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A thorough review has been conducted by SAHPRA to ensure that the </a:t>
            </a:r>
            <a:r>
              <a:rPr lang="en-US" dirty="0" err="1"/>
              <a:t>vaccinee</a:t>
            </a:r>
            <a:r>
              <a:rPr lang="en-US" dirty="0"/>
              <a:t> will receive safe, efficacious and quality-assured vaccines.</a:t>
            </a:r>
          </a:p>
          <a:p>
            <a:pPr marL="457200" indent="-457200">
              <a:buAutoNum type="arabicPeriod"/>
            </a:pPr>
            <a:r>
              <a:rPr lang="en-US" dirty="0"/>
              <a:t>Quality review</a:t>
            </a:r>
          </a:p>
          <a:p>
            <a:pPr marL="457200" indent="-457200">
              <a:buAutoNum type="arabicPeriod"/>
            </a:pPr>
            <a:r>
              <a:rPr lang="en-US" dirty="0"/>
              <a:t>Manufacturing facility review</a:t>
            </a:r>
          </a:p>
          <a:p>
            <a:pPr marL="457200" indent="-457200">
              <a:buAutoNum type="arabicPeriod"/>
            </a:pPr>
            <a:r>
              <a:rPr lang="en-US" dirty="0"/>
              <a:t>Clinical review</a:t>
            </a:r>
          </a:p>
          <a:p>
            <a:pPr marL="457200" indent="-457200">
              <a:buAutoNum type="arabicPeriod"/>
            </a:pPr>
            <a:r>
              <a:rPr lang="en-US" dirty="0"/>
              <a:t>Review of safety and post-access monitoring (</a:t>
            </a:r>
            <a:r>
              <a:rPr lang="en-US" dirty="0" err="1"/>
              <a:t>incl</a:t>
            </a:r>
            <a:r>
              <a:rPr lang="en-US" dirty="0"/>
              <a:t> Pharmacovigilance Reporting Requirements)</a:t>
            </a:r>
          </a:p>
        </p:txBody>
      </p:sp>
    </p:spTree>
    <p:extLst>
      <p:ext uri="{BB962C8B-B14F-4D97-AF65-F5344CB8AC3E}">
        <p14:creationId xmlns:p14="http://schemas.microsoft.com/office/powerpoint/2010/main" val="3888933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067128" cy="637579"/>
          </a:xfrm>
        </p:spPr>
        <p:txBody>
          <a:bodyPr>
            <a:noAutofit/>
          </a:bodyPr>
          <a:lstStyle/>
          <a:p>
            <a:r>
              <a:rPr lang="en-US" sz="3100" b="1" dirty="0">
                <a:solidFill>
                  <a:schemeClr val="accent1"/>
                </a:solidFill>
              </a:rPr>
              <a:t>Quality review</a:t>
            </a:r>
            <a:endParaRPr lang="en-ZA" sz="31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328" y="718276"/>
            <a:ext cx="7848872" cy="39604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u="sng" dirty="0"/>
          </a:p>
          <a:p>
            <a:r>
              <a:rPr lang="en-ZA" sz="2600" dirty="0"/>
              <a:t>Manufacturing processes appropriately validated</a:t>
            </a:r>
          </a:p>
          <a:p>
            <a:r>
              <a:rPr lang="en-ZA" sz="2600" dirty="0"/>
              <a:t>Comparability was demonstrated between AZ and SII product.</a:t>
            </a:r>
          </a:p>
          <a:p>
            <a:r>
              <a:rPr lang="en-ZA" sz="2600" dirty="0"/>
              <a:t>Release specification for SII product identical to AZ </a:t>
            </a:r>
          </a:p>
          <a:p>
            <a:r>
              <a:rPr lang="en-US" sz="2600" dirty="0"/>
              <a:t>Lot Release-on arrival into country- </a:t>
            </a:r>
          </a:p>
          <a:p>
            <a:pPr lvl="1"/>
            <a:r>
              <a:rPr lang="en-US" sz="2200" dirty="0"/>
              <a:t>Test and verify the quality of vaccine that is available in SA.</a:t>
            </a:r>
          </a:p>
          <a:p>
            <a:pPr lvl="1"/>
            <a:r>
              <a:rPr lang="en-US" sz="2200" dirty="0"/>
              <a:t>All SII vaccine lots are subject to lot release by the Indian National Control Laboratory</a:t>
            </a:r>
          </a:p>
          <a:p>
            <a:pPr lvl="1"/>
            <a:r>
              <a:rPr lang="en-US" sz="2200" dirty="0"/>
              <a:t>All imported lots will also be subject to an additional lot release by the South African National Control Laboratory (SANCL)</a:t>
            </a:r>
          </a:p>
          <a:p>
            <a:pPr lvl="1"/>
            <a:r>
              <a:rPr lang="en-ZA" sz="2200" dirty="0"/>
              <a:t>The SANCL lot release process complies with the requirements of the WHO </a:t>
            </a:r>
            <a:r>
              <a:rPr lang="en-GB" sz="2200" dirty="0"/>
              <a:t>Guideline for independent lot release of vaccines by regulatory authorities</a:t>
            </a:r>
            <a:endParaRPr lang="en-US" sz="22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US" dirty="0"/>
          </a:p>
          <a:p>
            <a:endParaRPr lang="en-US" u="sng" dirty="0"/>
          </a:p>
          <a:p>
            <a:endParaRPr lang="en-ZA" u="sng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70510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CBEEC-ECB7-48A1-9BBA-6319E1ED0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100" b="1" dirty="0">
                <a:solidFill>
                  <a:schemeClr val="accent1"/>
                </a:solidFill>
              </a:rPr>
              <a:t>Manufacturing Facility Review:</a:t>
            </a:r>
            <a:r>
              <a:rPr lang="en-US" b="1" dirty="0"/>
              <a:t>	</a:t>
            </a:r>
            <a:endParaRPr lang="en-Z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ED10A-623C-40F8-8AA4-C685ADBD6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As part of the Section 21 process, SAHPRA Inspectorate has:</a:t>
            </a:r>
          </a:p>
          <a:p>
            <a:pPr lvl="1"/>
            <a:r>
              <a:rPr lang="en-US" dirty="0"/>
              <a:t>reviewed the acceptability of Good Manufacturing Practices (GMP) of the site that is producing the vaccine. </a:t>
            </a:r>
          </a:p>
          <a:p>
            <a:pPr lvl="1"/>
            <a:r>
              <a:rPr lang="en-US" dirty="0"/>
              <a:t>The review considered current positive GMP status of Serum Institute of India as per SAHPRA GMP certification process</a:t>
            </a:r>
          </a:p>
          <a:p>
            <a:pPr lvl="1"/>
            <a:r>
              <a:rPr lang="en-US" dirty="0"/>
              <a:t>Additional desktop review of processes specific to the manufacturing of the COVISHIELD ChAdOx1 nCoV-19 Corona Virus Vaccine</a:t>
            </a:r>
          </a:p>
          <a:p>
            <a:r>
              <a:rPr lang="en-US" dirty="0"/>
              <a:t>Serum Institute of India has current GMP approval from SAHPRA for the manufacture of two vaccines (BCG vaccine and Rota virus)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00698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ZA" sz="3100" b="1" dirty="0">
                <a:solidFill>
                  <a:schemeClr val="accent1"/>
                </a:solidFill>
              </a:rPr>
              <a:t>Clinical safety and efficacy evaluation</a:t>
            </a:r>
            <a:endParaRPr lang="en-US" sz="31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ZA" dirty="0"/>
              <a:t>Results of the </a:t>
            </a:r>
            <a:r>
              <a:rPr lang="en-ZA" b="1" dirty="0"/>
              <a:t>pre-clinical as well as Phase I and II  clinical studies </a:t>
            </a:r>
            <a:r>
              <a:rPr lang="en-ZA" dirty="0"/>
              <a:t>were reviewed in detail and</a:t>
            </a:r>
            <a:r>
              <a:rPr lang="en-ZA" b="1" dirty="0"/>
              <a:t> </a:t>
            </a:r>
            <a:r>
              <a:rPr lang="en-ZA" dirty="0"/>
              <a:t>have shown acceptable safety efficacy outcomes.</a:t>
            </a:r>
          </a:p>
          <a:p>
            <a:pPr lvl="0"/>
            <a:r>
              <a:rPr lang="en-ZA" dirty="0"/>
              <a:t>The review of the early results of the </a:t>
            </a:r>
            <a:r>
              <a:rPr lang="en-ZA" b="1" i="1" dirty="0"/>
              <a:t>ongoing</a:t>
            </a:r>
            <a:r>
              <a:rPr lang="en-ZA" dirty="0"/>
              <a:t> Phase III studies have shown acceptable safety and 70 % efficacy profile for the vaccine.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50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5979"/>
            <a:ext cx="7668344" cy="493561"/>
          </a:xfrm>
        </p:spPr>
        <p:txBody>
          <a:bodyPr>
            <a:noAutofit/>
          </a:bodyPr>
          <a:lstStyle/>
          <a:p>
            <a:pPr algn="ctr"/>
            <a:r>
              <a:rPr lang="en-US" sz="3100" b="1" dirty="0">
                <a:solidFill>
                  <a:schemeClr val="accent1"/>
                </a:solidFill>
              </a:rPr>
              <a:t>Pharmacovigilance Reporting Requirements</a:t>
            </a:r>
            <a:endParaRPr lang="en-ZA" sz="3100" b="1" dirty="0">
              <a:solidFill>
                <a:schemeClr val="accent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8367614"/>
              </p:ext>
            </p:extLst>
          </p:nvPr>
        </p:nvGraphicFramePr>
        <p:xfrm>
          <a:off x="395536" y="699541"/>
          <a:ext cx="7210425" cy="3733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456357" y="4433465"/>
            <a:ext cx="6923112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6D6D6D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6D6D6D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6D6D6D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rgbClr val="6D6D6D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rgbClr val="6D6D6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800" dirty="0"/>
              <a:t>A serious AEFIs is defined as “one which requires hospitalization or prolongation of existing hospitalization, causes congenital malformation, results in persistent or significant disability or incapacity, is life-threatening, or results in death.”</a:t>
            </a:r>
          </a:p>
          <a:p>
            <a:endParaRPr lang="en-US" sz="1200" dirty="0"/>
          </a:p>
          <a:p>
            <a:endParaRPr lang="en-ZA" sz="1200" dirty="0"/>
          </a:p>
        </p:txBody>
      </p:sp>
    </p:spTree>
    <p:extLst>
      <p:ext uri="{BB962C8B-B14F-4D97-AF65-F5344CB8AC3E}">
        <p14:creationId xmlns:p14="http://schemas.microsoft.com/office/powerpoint/2010/main" val="1216846303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2-Final Template">
  <a:themeElements>
    <a:clrScheme name="SAHPRA">
      <a:dk1>
        <a:srgbClr val="7B7A7B"/>
      </a:dk1>
      <a:lt1>
        <a:sysClr val="window" lastClr="FFFFFF"/>
      </a:lt1>
      <a:dk2>
        <a:srgbClr val="7B7A7B"/>
      </a:dk2>
      <a:lt2>
        <a:srgbClr val="FFFFFF"/>
      </a:lt2>
      <a:accent1>
        <a:srgbClr val="0077A0"/>
      </a:accent1>
      <a:accent2>
        <a:srgbClr val="52C2B7"/>
      </a:accent2>
      <a:accent3>
        <a:srgbClr val="C3A1CB"/>
      </a:accent3>
      <a:accent4>
        <a:srgbClr val="7B7A7B"/>
      </a:accent4>
      <a:accent5>
        <a:srgbClr val="EDC561"/>
      </a:accent5>
      <a:accent6>
        <a:srgbClr val="8FCC8B"/>
      </a:accent6>
      <a:hlink>
        <a:srgbClr val="0077A0"/>
      </a:hlink>
      <a:folHlink>
        <a:srgbClr val="C3A1CB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-Final Template" id="{A3282AB7-9367-4197-8E3A-E4549EE820AE}" vid="{09FCDB56-6E48-43A9-B31B-AA257C63A00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Presentation2-Final Template</Template>
  <TotalTime>300</TotalTime>
  <Words>950</Words>
  <Application>Microsoft Office PowerPoint</Application>
  <PresentationFormat>On-screen Show (16:9)</PresentationFormat>
  <Paragraphs>97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Presentation2-Final Template</vt:lpstr>
      <vt:lpstr>COVID-19 vaccines Regulatory Status Update  25 January 2021 Dr B Semete-Makokotlela SAHPRA CEO</vt:lpstr>
      <vt:lpstr>Vaccine applications submitted to SAHPRA</vt:lpstr>
      <vt:lpstr>Medicine’s Act Section 21 enabled access</vt:lpstr>
      <vt:lpstr>Section 21 application for COVISHIELD™ vaccine</vt:lpstr>
      <vt:lpstr>Regulatory reviews conducted</vt:lpstr>
      <vt:lpstr>Quality review</vt:lpstr>
      <vt:lpstr>Manufacturing Facility Review: </vt:lpstr>
      <vt:lpstr>Clinical safety and efficacy evaluation</vt:lpstr>
      <vt:lpstr>Pharmacovigilance Reporting Requirements</vt:lpstr>
      <vt:lpstr>Review of safety and post-access monitoring</vt:lpstr>
      <vt:lpstr>Adverse effect reporting: Med Safety App</vt:lpstr>
      <vt:lpstr>Conclusions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21 authorisations</dc:title>
  <dc:creator>Shyamli S. Munbodh</dc:creator>
  <cp:lastModifiedBy>Yuveng Gounden</cp:lastModifiedBy>
  <cp:revision>33</cp:revision>
  <dcterms:created xsi:type="dcterms:W3CDTF">2021-01-25T07:25:43Z</dcterms:created>
  <dcterms:modified xsi:type="dcterms:W3CDTF">2021-01-25T15:56:27Z</dcterms:modified>
</cp:coreProperties>
</file>